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4"/>
  </p:handoutMasterIdLst>
  <p:sldIdLst>
    <p:sldId id="274" r:id="rId2"/>
    <p:sldId id="282" r:id="rId3"/>
    <p:sldId id="275" r:id="rId4"/>
    <p:sldId id="283" r:id="rId5"/>
    <p:sldId id="284" r:id="rId6"/>
    <p:sldId id="285" r:id="rId7"/>
    <p:sldId id="286" r:id="rId8"/>
    <p:sldId id="287" r:id="rId9"/>
    <p:sldId id="277" r:id="rId10"/>
    <p:sldId id="278" r:id="rId11"/>
    <p:sldId id="288" r:id="rId12"/>
    <p:sldId id="272" r:id="rId13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3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156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92823-BBE6-42A4-AD64-89A728695DDA}" type="datetimeFigureOut">
              <a:rPr lang="hr-HR" smtClean="0"/>
              <a:t>30.1.2017.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3EA2D-E9BC-4385-992D-97DC12A003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2141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EU Projekt Valpovo Belišće</a:t>
            </a:r>
            <a:br>
              <a:rPr lang="hr-HR" dirty="0" smtClean="0"/>
            </a:br>
            <a:r>
              <a:rPr lang="hr-HR" sz="1600" dirty="0" smtClean="0"/>
              <a:t>Projektni partneri: </a:t>
            </a:r>
            <a:r>
              <a:rPr lang="hr-HR" sz="2200" dirty="0" smtClean="0"/>
              <a:t/>
            </a:r>
            <a:br>
              <a:rPr lang="hr-HR" sz="2200" dirty="0" smtClean="0"/>
            </a:br>
            <a:r>
              <a:rPr lang="hr-HR" sz="1600" dirty="0" smtClean="0"/>
              <a:t>Dvorac Valpovo, </a:t>
            </a:r>
            <a:r>
              <a:rPr lang="hr-HR" sz="1600" dirty="0" err="1" smtClean="0"/>
              <a:t>Hidrobel</a:t>
            </a:r>
            <a:r>
              <a:rPr lang="hr-HR" sz="1600" dirty="0" smtClean="0"/>
              <a:t> Belišće, </a:t>
            </a:r>
            <a:br>
              <a:rPr lang="hr-HR" sz="1600" dirty="0" smtClean="0"/>
            </a:br>
            <a:r>
              <a:rPr lang="hr-HR" sz="1600" dirty="0" smtClean="0"/>
              <a:t>Općina </a:t>
            </a:r>
            <a:r>
              <a:rPr lang="hr-HR" sz="1600" dirty="0" err="1" smtClean="0"/>
              <a:t>Bizovac</a:t>
            </a:r>
            <a:r>
              <a:rPr lang="hr-HR" sz="1600" dirty="0" smtClean="0"/>
              <a:t>, Općina </a:t>
            </a:r>
            <a:r>
              <a:rPr lang="hr-HR" sz="1600" dirty="0" err="1" smtClean="0"/>
              <a:t>Petrijevci</a:t>
            </a:r>
            <a:r>
              <a:rPr lang="hr-HR" sz="1600" dirty="0" smtClean="0"/>
              <a:t>, Općina Koška, Općina </a:t>
            </a:r>
            <a:r>
              <a:rPr lang="hr-HR" sz="1600" dirty="0" err="1" smtClean="0"/>
              <a:t>Marijanci</a:t>
            </a:r>
            <a:r>
              <a:rPr lang="hr-HR" sz="1600" dirty="0" smtClean="0"/>
              <a:t/>
            </a:r>
            <a:br>
              <a:rPr lang="hr-HR" sz="1600" dirty="0" smtClean="0"/>
            </a:br>
            <a:r>
              <a:rPr lang="hr-HR" sz="1600" dirty="0" smtClean="0"/>
              <a:t>Gard Valpovo, Grad Belišće</a:t>
            </a:r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Osijek, siječanj 2017.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422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950" y="624110"/>
            <a:ext cx="9839325" cy="128089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Sporazum o pripremi i provedbi </a:t>
            </a:r>
            <a:br>
              <a:rPr lang="hr-HR" dirty="0" smtClean="0"/>
            </a:br>
            <a:r>
              <a:rPr lang="hr-HR" dirty="0" smtClean="0"/>
              <a:t>EU projekta Valpovo-Belišće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40352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Predstavlja korak/iskorak u pripremi EU projekta u </a:t>
            </a:r>
            <a:r>
              <a:rPr lang="hr-HR" u="sng" dirty="0" smtClean="0"/>
              <a:t>kojem se definira Nositelj projekta pripreme studijske i projektne dokumentacije </a:t>
            </a:r>
            <a:r>
              <a:rPr lang="hr-HR" dirty="0" smtClean="0"/>
              <a:t>za EU projekt Valpovo-Belišće.</a:t>
            </a:r>
          </a:p>
          <a:p>
            <a:r>
              <a:rPr lang="hr-HR" dirty="0" smtClean="0"/>
              <a:t>Međutim, </a:t>
            </a:r>
            <a:r>
              <a:rPr lang="hr-HR" u="sng" dirty="0" smtClean="0"/>
              <a:t>poučeni dosadašnjim iskustvom, partneri na EU projektu Valpovo-Belišće idu korak dalje i unaprijed definiraju većinu spornih pitanja </a:t>
            </a:r>
            <a:r>
              <a:rPr lang="hr-HR" dirty="0" smtClean="0"/>
              <a:t>koja se definiraju u trenutku prijave projekta za financiranje sredstvima Europske unije. </a:t>
            </a:r>
          </a:p>
          <a:p>
            <a:r>
              <a:rPr lang="hr-HR" dirty="0" smtClean="0"/>
              <a:t>Ističe se </a:t>
            </a:r>
            <a:r>
              <a:rPr lang="hr-HR" u="sng" dirty="0" smtClean="0"/>
              <a:t>definiranje prava/ovlaštenja/obveza Korisnika i Partnera, način pripreme i provedbe projekta, upravljačka prava u budućem zajedničkom isporučitelju vodnih usluga, kao i postavljanje osnova za daljnje dogovore </a:t>
            </a:r>
            <a:r>
              <a:rPr lang="hr-HR" dirty="0" smtClean="0"/>
              <a:t> (u postupku udruživanja).</a:t>
            </a:r>
          </a:p>
          <a:p>
            <a:r>
              <a:rPr lang="hr-HR" dirty="0" smtClean="0"/>
              <a:t>Potpisivanjem Sporazuma:</a:t>
            </a:r>
          </a:p>
          <a:p>
            <a:pPr lvl="1"/>
            <a:r>
              <a:rPr lang="hr-HR" dirty="0" smtClean="0"/>
              <a:t>stječu se preduvjeti za završetak pripreme EU projekta Valpovo-Belišće, </a:t>
            </a:r>
          </a:p>
          <a:p>
            <a:pPr lvl="1"/>
            <a:r>
              <a:rPr lang="hr-HR" dirty="0" smtClean="0"/>
              <a:t>ispunjava se jedan o bitnih preduvjeta  za financiranje provedbe (uz značajno sufinanciranje sredstvima Europske unije, državnog proračuna i vodnih naknada Hrvatskih voda)</a:t>
            </a:r>
          </a:p>
          <a:p>
            <a:pPr lvl="1"/>
            <a:r>
              <a:rPr lang="hr-HR" dirty="0"/>
              <a:t>s</a:t>
            </a:r>
            <a:r>
              <a:rPr lang="hr-HR" dirty="0" smtClean="0"/>
              <a:t>tanovništvo dobiva veću pokrivenost i razinu vodnih usluga , uz jedinstvenu cijenu vode na projektnom području (optimalnu za područje usluge).</a:t>
            </a:r>
          </a:p>
          <a:p>
            <a:r>
              <a:rPr lang="hr-HR" dirty="0" smtClean="0"/>
              <a:t>Realizacijom projekta zadovoljavaju se zahtjevi iz Ugovora o pristupanju glede vodno-komunalnih direktiva Europske unije.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639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Hodogram aktivnosti</a:t>
            </a:r>
            <a:endParaRPr lang="hr-HR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331817"/>
              </p:ext>
            </p:extLst>
          </p:nvPr>
        </p:nvGraphicFramePr>
        <p:xfrm>
          <a:off x="2645883" y="1634067"/>
          <a:ext cx="8589384" cy="4529664"/>
        </p:xfrm>
        <a:graphic>
          <a:graphicData uri="http://schemas.openxmlformats.org/drawingml/2006/table">
            <a:tbl>
              <a:tblPr/>
              <a:tblGrid>
                <a:gridCol w="3875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4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4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34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34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34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5001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hr-HR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Aktivnosti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trajanje u mjesecima</a:t>
                      </a:r>
                    </a:p>
                  </a:txBody>
                  <a:tcPr marL="588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019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588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</a:t>
                      </a:r>
                    </a:p>
                  </a:txBody>
                  <a:tcPr marL="588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</a:t>
                      </a:r>
                    </a:p>
                  </a:txBody>
                  <a:tcPr marL="588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</a:t>
                      </a:r>
                    </a:p>
                  </a:txBody>
                  <a:tcPr marL="588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</a:t>
                      </a:r>
                    </a:p>
                  </a:txBody>
                  <a:tcPr marL="588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</a:t>
                      </a:r>
                    </a:p>
                  </a:txBody>
                  <a:tcPr marL="588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</a:t>
                      </a:r>
                    </a:p>
                  </a:txBody>
                  <a:tcPr marL="588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271"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studija izvodivosti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271"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aplikacija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271"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validacija dokumenata (okoliš, </a:t>
                      </a:r>
                      <a:endParaRPr lang="hr-HR" sz="14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  <a:p>
                      <a:pPr algn="r" fontAlgn="ctr"/>
                      <a:r>
                        <a:rPr lang="hr-HR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dodaci </a:t>
                      </a:r>
                      <a:r>
                        <a:rPr lang="hr-HR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aplikaciji, mišljenja, rješenja)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271"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tender dokumentacija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8271"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provedba natječaja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8271"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Prijava i postupak odobrenja EU projekta od strane Posredničkim tijela razine 1 i 2</a:t>
                      </a:r>
                      <a:endParaRPr lang="hr-HR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70658" marR="5888" marT="588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01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000" dirty="0" smtClean="0"/>
              <a:t>Hrvatske vode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4728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61432" y="572835"/>
            <a:ext cx="8911687" cy="1280890"/>
          </a:xfrm>
        </p:spPr>
        <p:txBody>
          <a:bodyPr/>
          <a:lstStyle/>
          <a:p>
            <a:r>
              <a:rPr lang="hr-HR" dirty="0" smtClean="0"/>
              <a:t>Projektno područje</a:t>
            </a:r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66" b="32188"/>
          <a:stretch/>
        </p:blipFill>
        <p:spPr bwMode="auto">
          <a:xfrm>
            <a:off x="1341526" y="1553265"/>
            <a:ext cx="4905449" cy="4186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4" t="10445" r="14325" b="15163"/>
          <a:stretch/>
        </p:blipFill>
        <p:spPr>
          <a:xfrm>
            <a:off x="6691356" y="1582089"/>
            <a:ext cx="5042020" cy="4194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63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804" y="320185"/>
            <a:ext cx="8911687" cy="1280890"/>
          </a:xfrm>
        </p:spPr>
        <p:txBody>
          <a:bodyPr/>
          <a:lstStyle/>
          <a:p>
            <a:r>
              <a:rPr lang="hr-HR" dirty="0" smtClean="0"/>
              <a:t>Obuhvat projekta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7981" y="1597509"/>
            <a:ext cx="8809560" cy="4431792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Odvodnja i pročišćavanje u inicijalnim aglomeracijama Valpovo-Belišće, </a:t>
            </a:r>
            <a:r>
              <a:rPr lang="hr-HR" dirty="0" err="1" smtClean="0"/>
              <a:t>Petrijevci</a:t>
            </a:r>
            <a:r>
              <a:rPr lang="hr-HR" dirty="0" smtClean="0"/>
              <a:t>, Gat i Koška (obveze dostizanja standarda 2018, i 2023)</a:t>
            </a:r>
          </a:p>
          <a:p>
            <a:r>
              <a:rPr lang="hr-HR" dirty="0" smtClean="0"/>
              <a:t>Unaprjeđenje vodoopskrbe na projektnom području (kvaliteta vode za piće i sigurnost vodoopskrbe)</a:t>
            </a:r>
          </a:p>
          <a:p>
            <a:endParaRPr lang="hr-HR" dirty="0" smtClean="0"/>
          </a:p>
          <a:p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Projektna rješenja s tehničko-ekonomskog stajališta predviđaju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Izgradnju 3 uređaja za pročišćavanje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dirty="0" smtClean="0"/>
              <a:t>Valpovo-Belišće 24.200 ES a uključuje i spajanje aglomeracije Gat,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dirty="0" smtClean="0"/>
              <a:t>Koška 3.000 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dirty="0" err="1" smtClean="0"/>
              <a:t>Petrijevci</a:t>
            </a:r>
            <a:r>
              <a:rPr lang="hr-HR" dirty="0" smtClean="0"/>
              <a:t> 9.800 ES)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Rekonstrukciju i razvoj sustava odvodnje što povećava priključenost s trenutnih 14 tisuća stanovnika (38%) na 24 tisuće (2023.), odnosno 28 tisuća (priključenje svih korisnika s mogućnošću priključenja)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U </a:t>
            </a:r>
            <a:r>
              <a:rPr lang="hr-HR" dirty="0"/>
              <a:t>vodoopskrbi izgradnju postrojenja za preradu vode kapaciteta 55 l/s, uz zahvat vode na rijeci Dravi, stanice za </a:t>
            </a:r>
            <a:r>
              <a:rPr lang="hr-HR" dirty="0" err="1"/>
              <a:t>dokloriranje</a:t>
            </a:r>
            <a:r>
              <a:rPr lang="hr-HR" dirty="0"/>
              <a:t>, rekonstrukciju i izgradnju cjevovoda, te nadzorno upravljački sustav, uz izravan utjecaja na stope priključenosti na vodoopskrbni sustav, s 26 tisuće stanovnika (71%) na 32 tisuće stanovnika (87%)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2899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Odvodnja i pročišćavanje</a:t>
            </a:r>
            <a:endParaRPr lang="hr-HR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151842" y="1574800"/>
            <a:ext cx="5564266" cy="3987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Content Placeholder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9" t="21618" r="35676" b="42564"/>
          <a:stretch/>
        </p:blipFill>
        <p:spPr>
          <a:xfrm>
            <a:off x="821267" y="1587594"/>
            <a:ext cx="5115195" cy="3975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967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Vodoopskrba</a:t>
            </a:r>
            <a:endParaRPr lang="hr-HR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88272" y="1264554"/>
            <a:ext cx="7093803" cy="5593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182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0"/>
            <a:ext cx="10972800" cy="785818"/>
          </a:xfrm>
        </p:spPr>
        <p:txBody>
          <a:bodyPr/>
          <a:lstStyle/>
          <a:p>
            <a:r>
              <a:rPr lang="hr-HR" dirty="0" smtClean="0"/>
              <a:t>Planirane aktivnosti</a:t>
            </a:r>
            <a:endParaRPr lang="hr-H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29746"/>
              </p:ext>
            </p:extLst>
          </p:nvPr>
        </p:nvGraphicFramePr>
        <p:xfrm>
          <a:off x="372534" y="660401"/>
          <a:ext cx="11493541" cy="58913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2401">
                  <a:extLst>
                    <a:ext uri="{9D8B030D-6E8A-4147-A177-3AD203B41FA5}">
                      <a16:colId xmlns:a16="http://schemas.microsoft.com/office/drawing/2014/main" val="3806371742"/>
                    </a:ext>
                  </a:extLst>
                </a:gridCol>
                <a:gridCol w="10071140">
                  <a:extLst>
                    <a:ext uri="{9D8B030D-6E8A-4147-A177-3AD203B41FA5}">
                      <a16:colId xmlns:a16="http://schemas.microsoft.com/office/drawing/2014/main" val="747355539"/>
                    </a:ext>
                  </a:extLst>
                </a:gridCol>
              </a:tblGrid>
              <a:tr h="1625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hr-HR" sz="115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Komponenta A: Vodoopskrbni sustav</a:t>
                      </a:r>
                      <a:endParaRPr lang="hr-HR" sz="11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9965"/>
                  </a:ext>
                </a:extLst>
              </a:tr>
              <a:tr h="187623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A.1</a:t>
                      </a:r>
                      <a:endParaRPr lang="hr-HR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Vodoopskrba - izgradnja novih objekata i mreže</a:t>
                      </a:r>
                      <a:endParaRPr lang="hr-HR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/>
                </a:tc>
                <a:extLst>
                  <a:ext uri="{0D108BD9-81ED-4DB2-BD59-A6C34878D82A}">
                    <a16:rowId xmlns:a16="http://schemas.microsoft.com/office/drawing/2014/main" val="2816826229"/>
                  </a:ext>
                </a:extLst>
              </a:tr>
              <a:tr h="16259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A.2</a:t>
                      </a:r>
                      <a:endParaRPr lang="hr-HR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Vodoopskrba - rekonstrukcija i dogradnja</a:t>
                      </a:r>
                      <a:endParaRPr lang="hr-HR" sz="11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/>
                </a:tc>
                <a:extLst>
                  <a:ext uri="{0D108BD9-81ED-4DB2-BD59-A6C34878D82A}">
                    <a16:rowId xmlns:a16="http://schemas.microsoft.com/office/drawing/2014/main" val="3013532874"/>
                  </a:ext>
                </a:extLst>
              </a:tr>
              <a:tr h="187623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A.3</a:t>
                      </a:r>
                      <a:endParaRPr lang="hr-HR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Vodoopskrba - Nadzorno upravljački sustav (NUS)</a:t>
                      </a:r>
                      <a:endParaRPr lang="hr-HR" sz="11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/>
                </a:tc>
                <a:extLst>
                  <a:ext uri="{0D108BD9-81ED-4DB2-BD59-A6C34878D82A}">
                    <a16:rowId xmlns:a16="http://schemas.microsoft.com/office/drawing/2014/main" val="1456366017"/>
                  </a:ext>
                </a:extLst>
              </a:tr>
              <a:tr h="1625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hr-HR" sz="115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Komponenta B: Postrojenje za pripremu vode (PPV) Belišće</a:t>
                      </a:r>
                      <a:endParaRPr lang="hr-HR" sz="11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425609"/>
                  </a:ext>
                </a:extLst>
              </a:tr>
              <a:tr h="16259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B.1</a:t>
                      </a:r>
                      <a:endParaRPr lang="hr-HR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PPV Belišće</a:t>
                      </a:r>
                      <a:endParaRPr lang="hr-HR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/>
                </a:tc>
                <a:extLst>
                  <a:ext uri="{0D108BD9-81ED-4DB2-BD59-A6C34878D82A}">
                    <a16:rowId xmlns:a16="http://schemas.microsoft.com/office/drawing/2014/main" val="2562959024"/>
                  </a:ext>
                </a:extLst>
              </a:tr>
              <a:tr h="1625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5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Komponenta</a:t>
                      </a:r>
                      <a:r>
                        <a:rPr lang="pt-BR" sz="115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C: </a:t>
                      </a:r>
                      <a:r>
                        <a:rPr lang="pt-BR" sz="115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Sustav</a:t>
                      </a:r>
                      <a:r>
                        <a:rPr lang="pt-BR" sz="115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115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odvodnje</a:t>
                      </a:r>
                      <a:r>
                        <a:rPr lang="pt-BR" sz="115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115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aglomeracije</a:t>
                      </a:r>
                      <a:r>
                        <a:rPr lang="pt-BR" sz="115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115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Valpovo</a:t>
                      </a:r>
                      <a:r>
                        <a:rPr lang="pt-BR" sz="115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 </a:t>
                      </a:r>
                      <a:r>
                        <a:rPr lang="pt-BR" sz="115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Belišće</a:t>
                      </a:r>
                      <a:endParaRPr lang="pt-BR" sz="11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798027"/>
                  </a:ext>
                </a:extLst>
              </a:tr>
              <a:tr h="16432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C.1</a:t>
                      </a:r>
                      <a:endParaRPr lang="hr-HR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Odvodnja</a:t>
                      </a:r>
                      <a:r>
                        <a:rPr lang="pl-PL" sz="11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lang="pl-PL" sz="115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rekonstrukcija</a:t>
                      </a:r>
                      <a:r>
                        <a:rPr lang="pl-PL" sz="11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 </a:t>
                      </a:r>
                      <a:r>
                        <a:rPr lang="pl-PL" sz="115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dogradnja</a:t>
                      </a:r>
                      <a:r>
                        <a:rPr lang="pl-PL" sz="11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 </a:t>
                      </a:r>
                      <a:r>
                        <a:rPr lang="pl-PL" sz="115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Valpovu</a:t>
                      </a:r>
                      <a:endParaRPr lang="pl-PL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/>
                </a:tc>
                <a:extLst>
                  <a:ext uri="{0D108BD9-81ED-4DB2-BD59-A6C34878D82A}">
                    <a16:rowId xmlns:a16="http://schemas.microsoft.com/office/drawing/2014/main" val="3349123822"/>
                  </a:ext>
                </a:extLst>
              </a:tr>
              <a:tr h="16259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C.2</a:t>
                      </a:r>
                      <a:endParaRPr lang="hr-HR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Odvodnja - rekonstrukcija u Belišću</a:t>
                      </a:r>
                      <a:endParaRPr lang="hr-HR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/>
                </a:tc>
                <a:extLst>
                  <a:ext uri="{0D108BD9-81ED-4DB2-BD59-A6C34878D82A}">
                    <a16:rowId xmlns:a16="http://schemas.microsoft.com/office/drawing/2014/main" val="202407119"/>
                  </a:ext>
                </a:extLst>
              </a:tr>
              <a:tr h="1625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hr-HR" sz="115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Komponenta D: Uređaj za pročišćavanje vode (UPOV) Belišće i Valpovo</a:t>
                      </a:r>
                      <a:endParaRPr lang="hr-HR" sz="11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696440"/>
                  </a:ext>
                </a:extLst>
              </a:tr>
              <a:tr h="16432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D.1</a:t>
                      </a:r>
                      <a:endParaRPr lang="hr-HR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UPOV Belišće/Valpovo - investicijski trošak</a:t>
                      </a:r>
                      <a:endParaRPr lang="hr-HR" sz="11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/>
                </a:tc>
                <a:extLst>
                  <a:ext uri="{0D108BD9-81ED-4DB2-BD59-A6C34878D82A}">
                    <a16:rowId xmlns:a16="http://schemas.microsoft.com/office/drawing/2014/main" val="3061686601"/>
                  </a:ext>
                </a:extLst>
              </a:tr>
              <a:tr h="1625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5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Komponenta</a:t>
                      </a:r>
                      <a:r>
                        <a:rPr lang="pt-BR" sz="115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E: </a:t>
                      </a:r>
                      <a:r>
                        <a:rPr lang="pt-BR" sz="115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Sustav</a:t>
                      </a:r>
                      <a:r>
                        <a:rPr lang="pt-BR" sz="115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115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odvodnje</a:t>
                      </a:r>
                      <a:r>
                        <a:rPr lang="pt-BR" sz="115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115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aglomeracije</a:t>
                      </a:r>
                      <a:r>
                        <a:rPr lang="pt-BR" sz="115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115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Petrijevci</a:t>
                      </a:r>
                      <a:endParaRPr lang="pt-BR" sz="11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556730"/>
                  </a:ext>
                </a:extLst>
              </a:tr>
              <a:tr h="16259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E.1</a:t>
                      </a:r>
                      <a:endParaRPr lang="hr-HR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Postavljanje gravitacijskih kolektora</a:t>
                      </a:r>
                      <a:endParaRPr lang="hr-HR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/>
                </a:tc>
                <a:extLst>
                  <a:ext uri="{0D108BD9-81ED-4DB2-BD59-A6C34878D82A}">
                    <a16:rowId xmlns:a16="http://schemas.microsoft.com/office/drawing/2014/main" val="978353596"/>
                  </a:ext>
                </a:extLst>
              </a:tr>
              <a:tr h="16259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E.2</a:t>
                      </a:r>
                      <a:endParaRPr lang="hr-HR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Postavljanje sekundarnih kolektora</a:t>
                      </a:r>
                      <a:endParaRPr lang="hr-HR" sz="11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/>
                </a:tc>
                <a:extLst>
                  <a:ext uri="{0D108BD9-81ED-4DB2-BD59-A6C34878D82A}">
                    <a16:rowId xmlns:a16="http://schemas.microsoft.com/office/drawing/2014/main" val="2928031876"/>
                  </a:ext>
                </a:extLst>
              </a:tr>
              <a:tr h="16259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E.3</a:t>
                      </a:r>
                      <a:endParaRPr lang="hr-HR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Postavljanje tlačnih cjevovoda</a:t>
                      </a:r>
                      <a:endParaRPr lang="hr-HR" sz="11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/>
                </a:tc>
                <a:extLst>
                  <a:ext uri="{0D108BD9-81ED-4DB2-BD59-A6C34878D82A}">
                    <a16:rowId xmlns:a16="http://schemas.microsoft.com/office/drawing/2014/main" val="3235289281"/>
                  </a:ext>
                </a:extLst>
              </a:tr>
              <a:tr h="1625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hr-HR" sz="115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Komponenta F: Uređaj za pročišćavanje vode (UPOV) </a:t>
                      </a:r>
                      <a:r>
                        <a:rPr lang="hr-HR" sz="115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Petrijevci</a:t>
                      </a:r>
                      <a:endParaRPr lang="hr-HR" sz="11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375501"/>
                  </a:ext>
                </a:extLst>
              </a:tr>
              <a:tr h="16259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F.1</a:t>
                      </a:r>
                      <a:endParaRPr lang="hr-HR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UPOV </a:t>
                      </a:r>
                      <a:r>
                        <a:rPr lang="hr-HR" sz="115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Petrijevci</a:t>
                      </a:r>
                      <a:endParaRPr lang="hr-HR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/>
                </a:tc>
                <a:extLst>
                  <a:ext uri="{0D108BD9-81ED-4DB2-BD59-A6C34878D82A}">
                    <a16:rowId xmlns:a16="http://schemas.microsoft.com/office/drawing/2014/main" val="4120859604"/>
                  </a:ext>
                </a:extLst>
              </a:tr>
              <a:tr h="1625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hr-HR" sz="115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Komponenta G: Sustav odvodnje područja Gat </a:t>
                      </a:r>
                      <a:r>
                        <a:rPr lang="hr-HR" sz="115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hr-HR" sz="115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Veliškovci</a:t>
                      </a:r>
                      <a:endParaRPr lang="hr-HR" sz="11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310860"/>
                  </a:ext>
                </a:extLst>
              </a:tr>
              <a:tr h="187623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G.1</a:t>
                      </a:r>
                      <a:endParaRPr lang="hr-HR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Spojni cjevovod Gat - Belišće sa crpnim stanicama</a:t>
                      </a:r>
                      <a:endParaRPr lang="hr-HR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/>
                </a:tc>
                <a:extLst>
                  <a:ext uri="{0D108BD9-81ED-4DB2-BD59-A6C34878D82A}">
                    <a16:rowId xmlns:a16="http://schemas.microsoft.com/office/drawing/2014/main" val="2473853514"/>
                  </a:ext>
                </a:extLst>
              </a:tr>
              <a:tr h="1625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hr-HR" sz="115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Komponenta H: Sustav odvodnje aglomeracije Koška</a:t>
                      </a:r>
                      <a:endParaRPr lang="hr-HR" sz="11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014132"/>
                  </a:ext>
                </a:extLst>
              </a:tr>
              <a:tr h="16259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H.1</a:t>
                      </a:r>
                      <a:endParaRPr lang="hr-HR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Postavljanje gravitacijskih kolektora</a:t>
                      </a:r>
                      <a:endParaRPr lang="hr-HR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/>
                </a:tc>
                <a:extLst>
                  <a:ext uri="{0D108BD9-81ED-4DB2-BD59-A6C34878D82A}">
                    <a16:rowId xmlns:a16="http://schemas.microsoft.com/office/drawing/2014/main" val="3129966760"/>
                  </a:ext>
                </a:extLst>
              </a:tr>
              <a:tr h="16259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H.2</a:t>
                      </a:r>
                      <a:endParaRPr lang="hr-HR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Postavljanje tlačnih cjevovoda</a:t>
                      </a:r>
                      <a:endParaRPr lang="hr-HR" sz="11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/>
                </a:tc>
                <a:extLst>
                  <a:ext uri="{0D108BD9-81ED-4DB2-BD59-A6C34878D82A}">
                    <a16:rowId xmlns:a16="http://schemas.microsoft.com/office/drawing/2014/main" val="4145779721"/>
                  </a:ext>
                </a:extLst>
              </a:tr>
              <a:tr h="16259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H.3</a:t>
                      </a:r>
                      <a:endParaRPr lang="hr-HR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Izgradnja crpnih stanica</a:t>
                      </a:r>
                      <a:endParaRPr lang="hr-HR" sz="11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/>
                </a:tc>
                <a:extLst>
                  <a:ext uri="{0D108BD9-81ED-4DB2-BD59-A6C34878D82A}">
                    <a16:rowId xmlns:a16="http://schemas.microsoft.com/office/drawing/2014/main" val="1179000925"/>
                  </a:ext>
                </a:extLst>
              </a:tr>
              <a:tr h="1625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hr-HR" sz="115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Komponenta I: Uređaj za pročišćavanje vode (UPOV) Koška</a:t>
                      </a:r>
                      <a:endParaRPr lang="hr-HR" sz="11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251455"/>
                  </a:ext>
                </a:extLst>
              </a:tr>
              <a:tr h="16259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I.1</a:t>
                      </a:r>
                      <a:endParaRPr lang="hr-HR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UPOV Koška</a:t>
                      </a:r>
                      <a:endParaRPr lang="hr-HR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/>
                </a:tc>
                <a:extLst>
                  <a:ext uri="{0D108BD9-81ED-4DB2-BD59-A6C34878D82A}">
                    <a16:rowId xmlns:a16="http://schemas.microsoft.com/office/drawing/2014/main" val="2020663049"/>
                  </a:ext>
                </a:extLst>
              </a:tr>
              <a:tr h="1625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hr-HR" sz="115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Komponenta J: Nabava opreme za održavanje sustava </a:t>
                      </a:r>
                      <a:r>
                        <a:rPr lang="hr-HR" sz="115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vodoopskrbe </a:t>
                      </a:r>
                      <a:r>
                        <a:rPr lang="hr-HR" sz="115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javne odvodnje</a:t>
                      </a:r>
                      <a:endParaRPr lang="hr-HR" sz="11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919580"/>
                  </a:ext>
                </a:extLst>
              </a:tr>
              <a:tr h="16259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J.1</a:t>
                      </a:r>
                      <a:endParaRPr lang="hr-HR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Nabava GIS-a</a:t>
                      </a:r>
                      <a:endParaRPr lang="hr-HR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/>
                </a:tc>
                <a:extLst>
                  <a:ext uri="{0D108BD9-81ED-4DB2-BD59-A6C34878D82A}">
                    <a16:rowId xmlns:a16="http://schemas.microsoft.com/office/drawing/2014/main" val="4236919099"/>
                  </a:ext>
                </a:extLst>
              </a:tr>
              <a:tr h="16432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J.2</a:t>
                      </a:r>
                      <a:endParaRPr lang="hr-HR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Instalacija daljinskog sustava nadzora</a:t>
                      </a:r>
                      <a:endParaRPr lang="hr-HR" sz="11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/>
                </a:tc>
                <a:extLst>
                  <a:ext uri="{0D108BD9-81ED-4DB2-BD59-A6C34878D82A}">
                    <a16:rowId xmlns:a16="http://schemas.microsoft.com/office/drawing/2014/main" val="498536905"/>
                  </a:ext>
                </a:extLst>
              </a:tr>
              <a:tr h="187623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J.3</a:t>
                      </a:r>
                      <a:endParaRPr lang="hr-HR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Nabava opreme za održavanja vodoopskrbne mreže</a:t>
                      </a:r>
                      <a:endParaRPr lang="hr-HR" sz="11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/>
                </a:tc>
                <a:extLst>
                  <a:ext uri="{0D108BD9-81ED-4DB2-BD59-A6C34878D82A}">
                    <a16:rowId xmlns:a16="http://schemas.microsoft.com/office/drawing/2014/main" val="3819461771"/>
                  </a:ext>
                </a:extLst>
              </a:tr>
              <a:tr h="187623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J.4</a:t>
                      </a:r>
                      <a:endParaRPr lang="hr-HR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Nabava opreme za održavanja kanalizacijske mreže</a:t>
                      </a:r>
                      <a:endParaRPr lang="hr-HR" sz="11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/>
                </a:tc>
                <a:extLst>
                  <a:ext uri="{0D108BD9-81ED-4DB2-BD59-A6C34878D82A}">
                    <a16:rowId xmlns:a16="http://schemas.microsoft.com/office/drawing/2014/main" val="3653039359"/>
                  </a:ext>
                </a:extLst>
              </a:tr>
              <a:tr h="1625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hr-HR" sz="115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Komponenta K: Mjere promidžbe</a:t>
                      </a:r>
                      <a:endParaRPr lang="hr-HR" sz="11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750166"/>
                  </a:ext>
                </a:extLst>
              </a:tr>
              <a:tr h="1625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hr-HR" sz="115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Komponenta L: Usluge stručnog nadzora nad izvođenjem radova i usluge FIDIC Inženjera</a:t>
                      </a:r>
                      <a:endParaRPr lang="hr-HR" sz="11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679098"/>
                  </a:ext>
                </a:extLst>
              </a:tr>
              <a:tr h="1625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hr-HR" sz="115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Komponenta M: Upravljanje projektom</a:t>
                      </a:r>
                      <a:endParaRPr lang="hr-HR" sz="11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87" marR="2187" marT="164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934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55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Investicijska vrijednost projekta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6078" y="1634066"/>
            <a:ext cx="8915400" cy="3777622"/>
          </a:xfrm>
        </p:spPr>
        <p:txBody>
          <a:bodyPr/>
          <a:lstStyle/>
          <a:p>
            <a:r>
              <a:rPr lang="hr-HR" dirty="0" smtClean="0"/>
              <a:t>Ukupno projekt Valpovo-Belišće oko 320 milijuna kuna. Kroz Plan upravljanja vodama  2016. realiziran dio investicija uz nastavak u 2017. (Program Malih intervencija Hrvatskih voda koristeći EU sredstva, na sustavima Gat i </a:t>
            </a:r>
            <a:r>
              <a:rPr lang="hr-HR" dirty="0" err="1" smtClean="0"/>
              <a:t>Petrijevci</a:t>
            </a:r>
            <a:r>
              <a:rPr lang="hr-HR" dirty="0" smtClean="0"/>
              <a:t>, kao i redoviti program na sustavu Valpovo-Belišće i Koška)</a:t>
            </a:r>
          </a:p>
          <a:p>
            <a:endParaRPr lang="hr-HR" dirty="0" smtClean="0"/>
          </a:p>
          <a:p>
            <a:r>
              <a:rPr lang="hr-HR" dirty="0" smtClean="0"/>
              <a:t> </a:t>
            </a:r>
            <a:r>
              <a:rPr lang="hr-HR" u="sng" dirty="0" smtClean="0"/>
              <a:t>EU projekt Valpovo-Belišće oko 280 milijuna kuna </a:t>
            </a:r>
            <a:r>
              <a:rPr lang="hr-HR" dirty="0" smtClean="0"/>
              <a:t>(37 milijuna EUR)</a:t>
            </a:r>
          </a:p>
          <a:p>
            <a:pPr lvl="1"/>
            <a:r>
              <a:rPr lang="hr-HR" dirty="0" smtClean="0"/>
              <a:t>70% EU sredstva</a:t>
            </a:r>
          </a:p>
          <a:p>
            <a:pPr lvl="1"/>
            <a:r>
              <a:rPr lang="hr-HR" dirty="0" smtClean="0"/>
              <a:t>30% nacionalna sredstva</a:t>
            </a:r>
          </a:p>
          <a:p>
            <a:pPr lvl="2"/>
            <a:r>
              <a:rPr lang="hr-HR" dirty="0" smtClean="0"/>
              <a:t>13% Hrvatske vode</a:t>
            </a:r>
          </a:p>
          <a:p>
            <a:pPr lvl="2"/>
            <a:r>
              <a:rPr lang="hr-HR" dirty="0" smtClean="0"/>
              <a:t>13% državni proračun</a:t>
            </a:r>
          </a:p>
          <a:p>
            <a:pPr lvl="2"/>
            <a:r>
              <a:rPr lang="hr-HR" dirty="0" smtClean="0"/>
              <a:t>4% proračuni JLS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6329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Institucionalni okvir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Stanje sustava vodoopskrbe/odvodnje kao tehničko/tehnoloških cjelina, odnosno njegova isprepletenost s područjem isporuke/pružanja vodnih usluga upućuju na nužnost uređivanja institucionalnog okvira na projektnom području </a:t>
            </a:r>
            <a:r>
              <a:rPr lang="hr-HR" u="sng" dirty="0" smtClean="0"/>
              <a:t>(tehničko/tehnološke granice ne </a:t>
            </a:r>
            <a:r>
              <a:rPr lang="hr-HR" u="sng" dirty="0"/>
              <a:t>prate </a:t>
            </a:r>
            <a:r>
              <a:rPr lang="hr-HR" u="sng" dirty="0" err="1" smtClean="0"/>
              <a:t>administartivne</a:t>
            </a:r>
            <a:r>
              <a:rPr lang="hr-HR" u="sng" dirty="0" smtClean="0"/>
              <a:t>/institucionalne granice pružanja vodnih usluga).</a:t>
            </a:r>
          </a:p>
          <a:p>
            <a:r>
              <a:rPr lang="hr-HR" dirty="0" smtClean="0"/>
              <a:t>A onda upravo </a:t>
            </a:r>
            <a:r>
              <a:rPr lang="hr-HR" u="sng" dirty="0" smtClean="0"/>
              <a:t>uređenje institucionalnog/provedbenog okvira </a:t>
            </a:r>
            <a:r>
              <a:rPr lang="hr-HR" dirty="0" smtClean="0"/>
              <a:t>za pružanje usluga i provedbu projekta </a:t>
            </a:r>
            <a:r>
              <a:rPr lang="hr-HR" u="sng" dirty="0" smtClean="0"/>
              <a:t>kritična je točka u pripremi projekta</a:t>
            </a:r>
            <a:r>
              <a:rPr lang="hr-HR" dirty="0" smtClean="0"/>
              <a:t>, što je dovelo do toga da tehnička spremnost prednjači u odnosu na provedbenu spremnost. Projekt je imao više oblika/faza pripreme i svi su zaustavljeni na ovoj kritičnoj točki.</a:t>
            </a:r>
          </a:p>
          <a:p>
            <a:r>
              <a:rPr lang="hr-HR" dirty="0" smtClean="0"/>
              <a:t>Danas, potpisivanjem Sporazuma o pripremi i provedbi EU projekta Valpovo-Belišće rješavaju se provedbena pitanja na projektu.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6347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133" y="624110"/>
            <a:ext cx="9506479" cy="1280890"/>
          </a:xfrm>
        </p:spPr>
        <p:txBody>
          <a:bodyPr/>
          <a:lstStyle/>
          <a:p>
            <a:r>
              <a:rPr lang="hr-HR" dirty="0" smtClean="0"/>
              <a:t>Zahtjevi u pripremi i provedbi </a:t>
            </a:r>
            <a:r>
              <a:rPr lang="en-US" dirty="0" smtClean="0"/>
              <a:t>EU </a:t>
            </a:r>
            <a:r>
              <a:rPr lang="hr-HR" dirty="0" smtClean="0"/>
              <a:t>projekta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4133" y="2142743"/>
            <a:ext cx="9760479" cy="4241123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Projekt može imati samo </a:t>
            </a:r>
            <a:r>
              <a:rPr lang="hr-HR" u="sng" dirty="0"/>
              <a:t>jednog korisnika – Isporučitelja vodnih usluga</a:t>
            </a:r>
          </a:p>
          <a:p>
            <a:r>
              <a:rPr lang="hr-HR" dirty="0"/>
              <a:t>U projektu može biti </a:t>
            </a:r>
            <a:r>
              <a:rPr lang="hr-HR" u="sng" dirty="0"/>
              <a:t>više partnera </a:t>
            </a:r>
            <a:r>
              <a:rPr lang="hr-HR" dirty="0"/>
              <a:t>(JLS i isporučitelja)</a:t>
            </a:r>
          </a:p>
          <a:p>
            <a:r>
              <a:rPr lang="hr-HR" dirty="0"/>
              <a:t>Ako su partneri dva ili više isporučitelja vodnih usluga, </a:t>
            </a:r>
            <a:r>
              <a:rPr lang="hr-HR" u="sng" dirty="0" smtClean="0"/>
              <a:t>do </a:t>
            </a:r>
            <a:r>
              <a:rPr lang="hr-HR" u="sng" dirty="0"/>
              <a:t>kraja projekta potrebno provesti udruživanje</a:t>
            </a:r>
            <a:r>
              <a:rPr lang="hr-HR" dirty="0"/>
              <a:t>. U pripremi projekta planirati spajanje dva društva, svi izračuni se temelje na tome. </a:t>
            </a:r>
          </a:p>
          <a:p>
            <a:r>
              <a:rPr lang="hr-HR" dirty="0"/>
              <a:t>Prijava projekta za odobrenje/financiranje sadrži pismo namjere o udruživanju koje podrazumijeva:</a:t>
            </a:r>
          </a:p>
          <a:p>
            <a:pPr lvl="1"/>
            <a:r>
              <a:rPr lang="hr-HR" dirty="0"/>
              <a:t>dogovor da usluge unutar ujedinjenog uslužnog područja odgovornost jednog subjekta (pravne osobe-isporučitelja), </a:t>
            </a:r>
          </a:p>
          <a:p>
            <a:pPr lvl="1"/>
            <a:r>
              <a:rPr lang="hr-HR" u="sng" dirty="0"/>
              <a:t>jedinstvenu cijenu za pružene vodne usluge</a:t>
            </a:r>
            <a:r>
              <a:rPr lang="hr-HR" dirty="0"/>
              <a:t>, </a:t>
            </a:r>
          </a:p>
          <a:p>
            <a:pPr lvl="1"/>
            <a:r>
              <a:rPr lang="hr-HR" u="sng" dirty="0"/>
              <a:t>plan s vremenskim rasporedom </a:t>
            </a:r>
            <a:r>
              <a:rPr lang="hr-HR" dirty="0"/>
              <a:t>s prikladno definiranim ključnim datumima i matricom odgovornosti (</a:t>
            </a:r>
            <a:r>
              <a:rPr lang="hr-HR" u="sng" dirty="0"/>
              <a:t>radi osnivanja jednog odgovornog subjekta</a:t>
            </a:r>
            <a:r>
              <a:rPr lang="hr-HR" dirty="0"/>
              <a:t>, pravne osobe-isporučitelja). </a:t>
            </a:r>
          </a:p>
          <a:p>
            <a:r>
              <a:rPr lang="hr-HR" dirty="0"/>
              <a:t>Taj bi subjekt trebalo uspostaviti (najkasnije) prije početka puštanja u rad vodnih građevina u sklopu predloženog projekta (odnosno prije završetka projekta</a:t>
            </a:r>
            <a:r>
              <a:rPr lang="hr-HR" dirty="0" smtClean="0"/>
              <a:t>).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6855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900</TotalTime>
  <Words>944</Words>
  <Application>Microsoft Office PowerPoint</Application>
  <PresentationFormat>Widescreen</PresentationFormat>
  <Paragraphs>162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Wingdings</vt:lpstr>
      <vt:lpstr>Wingdings 3</vt:lpstr>
      <vt:lpstr>Wisp</vt:lpstr>
      <vt:lpstr>EU Projekt Valpovo Belišće Projektni partneri:  Dvorac Valpovo, Hidrobel Belišće,  Općina Bizovac, Općina Petrijevci, Općina Koška, Općina Marijanci Gard Valpovo, Grad Belišće</vt:lpstr>
      <vt:lpstr>Projektno područje</vt:lpstr>
      <vt:lpstr>Obuhvat projekta</vt:lpstr>
      <vt:lpstr>Odvodnja i pročišćavanje</vt:lpstr>
      <vt:lpstr>Vodoopskrba</vt:lpstr>
      <vt:lpstr>Planirane aktivnosti</vt:lpstr>
      <vt:lpstr>Investicijska vrijednost projekta</vt:lpstr>
      <vt:lpstr>Institucionalni okvir</vt:lpstr>
      <vt:lpstr>Zahtjevi u pripremi i provedbi EU projekta</vt:lpstr>
      <vt:lpstr>Sporazum o pripremi i provedbi  EU projekta Valpovo-Belišće  </vt:lpstr>
      <vt:lpstr>Hodogram aktivnosti</vt:lpstr>
      <vt:lpstr>Hrvatske vode</vt:lpstr>
    </vt:vector>
  </TitlesOfParts>
  <Company>Hrvatske Vode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projekt Plitvička jezera</dc:title>
  <dc:creator>Vesna Grizelj Šimić</dc:creator>
  <cp:lastModifiedBy>Igor Dundović</cp:lastModifiedBy>
  <cp:revision>76</cp:revision>
  <cp:lastPrinted>2017-01-16T14:39:46Z</cp:lastPrinted>
  <dcterms:created xsi:type="dcterms:W3CDTF">2017-01-13T12:14:50Z</dcterms:created>
  <dcterms:modified xsi:type="dcterms:W3CDTF">2017-01-30T07:09:23Z</dcterms:modified>
</cp:coreProperties>
</file>